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1"/>
  </p:notesMasterIdLst>
  <p:handoutMasterIdLst>
    <p:handoutMasterId r:id="rId12"/>
  </p:handoutMasterIdLst>
  <p:sldIdLst>
    <p:sldId id="294" r:id="rId3"/>
    <p:sldId id="295" r:id="rId4"/>
    <p:sldId id="296" r:id="rId5"/>
    <p:sldId id="297" r:id="rId6"/>
    <p:sldId id="298" r:id="rId7"/>
    <p:sldId id="299" r:id="rId8"/>
    <p:sldId id="264" r:id="rId9"/>
    <p:sldId id="257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76732" autoAdjust="0"/>
  </p:normalViewPr>
  <p:slideViewPr>
    <p:cSldViewPr>
      <p:cViewPr>
        <p:scale>
          <a:sx n="78" d="100"/>
          <a:sy n="78" d="100"/>
        </p:scale>
        <p:origin x="-1152" y="6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144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ESA Africa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24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1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4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6" y="5907790"/>
            <a:ext cx="5848351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1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1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9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1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1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9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9.png"/><Relationship Id="rId7" Type="http://schemas.openxmlformats.org/officeDocument/2006/relationships/image" Target="../media/image12.jpe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eg"/><Relationship Id="rId11" Type="http://schemas.openxmlformats.org/officeDocument/2006/relationships/image" Target="../media/image15.jpeg"/><Relationship Id="rId5" Type="http://schemas.openxmlformats.org/officeDocument/2006/relationships/image" Target="../media/image11.jpeg"/><Relationship Id="rId10" Type="http://schemas.openxmlformats.org/officeDocument/2006/relationships/image" Target="../media/image14.png"/><Relationship Id="rId4" Type="http://schemas.openxmlformats.org/officeDocument/2006/relationships/image" Target="../media/image10.png"/><Relationship Id="rId9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52400" y="1447800"/>
            <a:ext cx="8534400" cy="1143000"/>
          </a:xfrm>
        </p:spPr>
        <p:txBody>
          <a:bodyPr/>
          <a:lstStyle/>
          <a:p>
            <a:r>
              <a:rPr lang="en-US" sz="2800" b="1" dirty="0" smtClean="0"/>
              <a:t>Reducing yield gaps in </a:t>
            </a:r>
            <a:r>
              <a:rPr lang="en-US" sz="2800" b="1" dirty="0" err="1" smtClean="0"/>
              <a:t>Babati</a:t>
            </a:r>
            <a:r>
              <a:rPr lang="en-US" sz="2800" b="1" dirty="0" smtClean="0"/>
              <a:t> district Tanzania: </a:t>
            </a:r>
            <a:r>
              <a:rPr lang="en-US" sz="2800" b="1" dirty="0" smtClean="0">
                <a:solidFill>
                  <a:srgbClr val="0070C0"/>
                </a:solidFill>
              </a:rPr>
              <a:t>Potentials</a:t>
            </a:r>
            <a:r>
              <a:rPr lang="en-US" sz="2800" b="1" dirty="0" smtClean="0"/>
              <a:t> and </a:t>
            </a:r>
            <a:r>
              <a:rPr lang="en-US" sz="2800" b="1" dirty="0" smtClean="0">
                <a:solidFill>
                  <a:srgbClr val="00B050"/>
                </a:solidFill>
              </a:rPr>
              <a:t>Opportunities</a:t>
            </a:r>
            <a:endParaRPr lang="en-US" sz="2800" b="1" dirty="0">
              <a:solidFill>
                <a:srgbClr val="00B05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28600" y="2590800"/>
            <a:ext cx="8686800" cy="3276600"/>
          </a:xfrm>
        </p:spPr>
        <p:txBody>
          <a:bodyPr/>
          <a:lstStyle/>
          <a:p>
            <a:r>
              <a:rPr lang="en-US" dirty="0" smtClean="0"/>
              <a:t>By: </a:t>
            </a:r>
          </a:p>
          <a:p>
            <a:r>
              <a:rPr lang="en-US" sz="2000" b="1" dirty="0" err="1" smtClean="0"/>
              <a:t>Lyimo</a:t>
            </a:r>
            <a:r>
              <a:rPr lang="en-US" sz="2000" b="1" dirty="0" smtClean="0"/>
              <a:t> </a:t>
            </a:r>
            <a:r>
              <a:rPr lang="en-US" sz="2000" b="1" dirty="0"/>
              <a:t>S.D.</a:t>
            </a:r>
            <a:r>
              <a:rPr lang="en-US" sz="2000" b="1" baseline="30000" dirty="0"/>
              <a:t>1*</a:t>
            </a:r>
            <a:r>
              <a:rPr lang="en-US" sz="2000" b="1" dirty="0"/>
              <a:t>, </a:t>
            </a:r>
            <a:r>
              <a:rPr lang="en-US" sz="2000" b="1" dirty="0" err="1"/>
              <a:t>Kihara</a:t>
            </a:r>
            <a:r>
              <a:rPr lang="en-US" sz="2000" b="1" dirty="0"/>
              <a:t> J.</a:t>
            </a:r>
            <a:r>
              <a:rPr lang="en-US" sz="2000" b="1" baseline="30000" dirty="0"/>
              <a:t>2</a:t>
            </a:r>
            <a:r>
              <a:rPr lang="en-US" sz="2000" b="1" dirty="0"/>
              <a:t>, </a:t>
            </a:r>
            <a:r>
              <a:rPr lang="en-US" sz="2000" b="1" dirty="0" err="1"/>
              <a:t>Kizito</a:t>
            </a:r>
            <a:r>
              <a:rPr lang="en-US" sz="2000" b="1" dirty="0"/>
              <a:t> F.</a:t>
            </a:r>
            <a:r>
              <a:rPr lang="en-US" sz="2000" b="1" baseline="30000" dirty="0"/>
              <a:t>2</a:t>
            </a:r>
            <a:r>
              <a:rPr lang="en-US" sz="2000" b="1" dirty="0"/>
              <a:t>, </a:t>
            </a:r>
            <a:r>
              <a:rPr lang="en-US" sz="2000" b="1" dirty="0" err="1"/>
              <a:t>Yangole</a:t>
            </a:r>
            <a:r>
              <a:rPr lang="en-US" sz="2000" b="1" dirty="0"/>
              <a:t> L.</a:t>
            </a:r>
            <a:r>
              <a:rPr lang="en-US" sz="2000" b="1" baseline="30000" dirty="0"/>
              <a:t>1</a:t>
            </a:r>
            <a:endParaRPr lang="en-US" sz="2000" b="1" dirty="0"/>
          </a:p>
          <a:p>
            <a:r>
              <a:rPr lang="en-US" sz="2000" b="1" baseline="30000" dirty="0"/>
              <a:t>1</a:t>
            </a:r>
            <a:r>
              <a:rPr lang="en-US" sz="2000" b="1" dirty="0"/>
              <a:t>Selian Agricultural Research Institute (SARI), </a:t>
            </a:r>
            <a:r>
              <a:rPr lang="en-US" sz="2000" b="1" dirty="0" err="1"/>
              <a:t>Arusha</a:t>
            </a:r>
            <a:r>
              <a:rPr lang="en-US" sz="2000" b="1" dirty="0"/>
              <a:t> – Tanzania</a:t>
            </a:r>
          </a:p>
          <a:p>
            <a:r>
              <a:rPr lang="en-US" sz="2000" b="1" baseline="30000" dirty="0"/>
              <a:t>2</a:t>
            </a:r>
            <a:r>
              <a:rPr lang="en-US" sz="2000" b="1" dirty="0"/>
              <a:t>International Center for Tropical Agriculture (CIAT), Nairobi – </a:t>
            </a:r>
            <a:r>
              <a:rPr lang="en-US" sz="2000" b="1" dirty="0" smtClean="0"/>
              <a:t>Kenya</a:t>
            </a:r>
          </a:p>
          <a:p>
            <a:endParaRPr lang="en-US" sz="2000" b="1" dirty="0"/>
          </a:p>
          <a:p>
            <a:r>
              <a:rPr lang="en-US" sz="2000" b="1" dirty="0" smtClean="0"/>
              <a:t>Africa RISING ESA Phase 1 Legacy Write-shop</a:t>
            </a:r>
          </a:p>
          <a:p>
            <a:r>
              <a:rPr lang="en-US" sz="2000" b="1" dirty="0" smtClean="0"/>
              <a:t>Held at White Sands Hotel</a:t>
            </a:r>
          </a:p>
          <a:p>
            <a:r>
              <a:rPr lang="en-US" sz="2000" b="1" dirty="0" smtClean="0"/>
              <a:t>Dar </a:t>
            </a:r>
            <a:r>
              <a:rPr lang="en-US" sz="2000" b="1" dirty="0" err="1" smtClean="0"/>
              <a:t>Es</a:t>
            </a:r>
            <a:r>
              <a:rPr lang="en-US" sz="2000" b="1" dirty="0" smtClean="0"/>
              <a:t> Salaam, Tanzania</a:t>
            </a:r>
          </a:p>
          <a:p>
            <a:r>
              <a:rPr lang="en-US" sz="2000" b="1" dirty="0" smtClean="0"/>
              <a:t>30</a:t>
            </a:r>
            <a:r>
              <a:rPr lang="en-US" sz="2000" b="1" baseline="30000" dirty="0" smtClean="0"/>
              <a:t>th</a:t>
            </a:r>
            <a:r>
              <a:rPr lang="en-US" sz="2000" b="1" dirty="0" smtClean="0"/>
              <a:t> June - 2</a:t>
            </a:r>
            <a:r>
              <a:rPr lang="en-US" sz="2000" b="1" baseline="30000" dirty="0" smtClean="0"/>
              <a:t>nd</a:t>
            </a:r>
            <a:r>
              <a:rPr lang="en-US" sz="2000" b="1" dirty="0" smtClean="0"/>
              <a:t> July, 2016</a:t>
            </a:r>
          </a:p>
          <a:p>
            <a:r>
              <a:rPr lang="en-US" sz="2000" b="1" dirty="0" smtClean="0"/>
              <a:t> </a:t>
            </a:r>
          </a:p>
          <a:p>
            <a:endParaRPr lang="en-US" sz="20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23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371600"/>
            <a:ext cx="7772400" cy="533400"/>
          </a:xfrm>
        </p:spPr>
        <p:txBody>
          <a:bodyPr/>
          <a:lstStyle/>
          <a:p>
            <a:pPr algn="ctr"/>
            <a:r>
              <a:rPr lang="en-US" sz="2800" dirty="0" smtClean="0">
                <a:solidFill>
                  <a:srgbClr val="0070C0"/>
                </a:solidFill>
              </a:rPr>
              <a:t>Introduction and Objectives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905000"/>
            <a:ext cx="8763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285750">
              <a:buFont typeface="Wingdings" pitchFamily="2" charset="2"/>
              <a:buChar char="§"/>
            </a:pPr>
            <a:r>
              <a:rPr lang="en-US" dirty="0" err="1"/>
              <a:t>Babati</a:t>
            </a:r>
            <a:r>
              <a:rPr lang="en-US" dirty="0"/>
              <a:t> district produces more than 10% of the pigeon peas in </a:t>
            </a:r>
            <a:r>
              <a:rPr lang="en-US" dirty="0" smtClean="0"/>
              <a:t>Tanzania and </a:t>
            </a:r>
            <a:r>
              <a:rPr lang="en-US" dirty="0"/>
              <a:t>account </a:t>
            </a:r>
            <a:r>
              <a:rPr lang="en-US" dirty="0" smtClean="0"/>
              <a:t>for more </a:t>
            </a:r>
            <a:r>
              <a:rPr lang="en-US" dirty="0"/>
              <a:t>than 40% of the exported grain.</a:t>
            </a:r>
            <a:endParaRPr lang="en-US" dirty="0" smtClean="0"/>
          </a:p>
          <a:p>
            <a:pPr marL="400050" indent="-285750">
              <a:buFont typeface="Wingdings" pitchFamily="2" charset="2"/>
              <a:buChar char="§"/>
            </a:pPr>
            <a:r>
              <a:rPr lang="en-US" dirty="0" smtClean="0"/>
              <a:t>However farmers  get low maize </a:t>
            </a:r>
            <a:r>
              <a:rPr lang="en-US" dirty="0"/>
              <a:t>and pigeon peas yields in </a:t>
            </a:r>
            <a:r>
              <a:rPr lang="en-US" dirty="0" smtClean="0"/>
              <a:t>the district  due to </a:t>
            </a:r>
            <a:r>
              <a:rPr lang="en-US" dirty="0" smtClean="0">
                <a:solidFill>
                  <a:srgbClr val="FF0000"/>
                </a:solidFill>
              </a:rPr>
              <a:t>low </a:t>
            </a:r>
            <a:r>
              <a:rPr lang="en-US" dirty="0">
                <a:solidFill>
                  <a:srgbClr val="FF0000"/>
                </a:solidFill>
              </a:rPr>
              <a:t>rains </a:t>
            </a:r>
            <a:r>
              <a:rPr lang="en-US" dirty="0" smtClean="0">
                <a:solidFill>
                  <a:srgbClr val="FF0000"/>
                </a:solidFill>
              </a:rPr>
              <a:t>amount and distribution</a:t>
            </a:r>
            <a:r>
              <a:rPr lang="en-US" dirty="0" smtClean="0"/>
              <a:t>, </a:t>
            </a:r>
            <a:r>
              <a:rPr lang="en-US" dirty="0">
                <a:solidFill>
                  <a:srgbClr val="0070C0"/>
                </a:solidFill>
              </a:rPr>
              <a:t>use of unimproved seeds </a:t>
            </a:r>
            <a:r>
              <a:rPr lang="en-US" dirty="0"/>
              <a:t>and </a:t>
            </a:r>
            <a:r>
              <a:rPr lang="en-US" dirty="0">
                <a:solidFill>
                  <a:srgbClr val="00B050"/>
                </a:solidFill>
              </a:rPr>
              <a:t>low or non-use of </a:t>
            </a:r>
            <a:r>
              <a:rPr lang="en-US" dirty="0" smtClean="0">
                <a:solidFill>
                  <a:srgbClr val="00B050"/>
                </a:solidFill>
              </a:rPr>
              <a:t>fertilizers</a:t>
            </a:r>
          </a:p>
          <a:p>
            <a:pPr marL="400050" indent="-285750">
              <a:buFont typeface="Wingdings" pitchFamily="2" charset="2"/>
              <a:buChar char="§"/>
            </a:pPr>
            <a:r>
              <a:rPr lang="en-US" dirty="0" smtClean="0">
                <a:cs typeface="Arial" pitchFamily="34" charset="0"/>
              </a:rPr>
              <a:t>Majority </a:t>
            </a:r>
            <a:r>
              <a:rPr lang="en-US" dirty="0">
                <a:cs typeface="Arial" pitchFamily="34" charset="0"/>
              </a:rPr>
              <a:t>of farmers use Farm Yard Manure (FYM) </a:t>
            </a:r>
            <a:r>
              <a:rPr lang="en-US" dirty="0" smtClean="0">
                <a:cs typeface="Arial" pitchFamily="34" charset="0"/>
              </a:rPr>
              <a:t>only - </a:t>
            </a:r>
            <a:r>
              <a:rPr lang="en-US" dirty="0">
                <a:solidFill>
                  <a:srgbClr val="FF0000"/>
                </a:solidFill>
                <a:cs typeface="Arial" pitchFamily="34" charset="0"/>
              </a:rPr>
              <a:t>low nutrient and poor </a:t>
            </a:r>
            <a:r>
              <a:rPr lang="en-US" dirty="0" smtClean="0">
                <a:solidFill>
                  <a:srgbClr val="FF0000"/>
                </a:solidFill>
                <a:cs typeface="Arial" pitchFamily="34" charset="0"/>
              </a:rPr>
              <a:t>quality</a:t>
            </a:r>
          </a:p>
          <a:p>
            <a:pPr marL="400050" indent="-285750">
              <a:buFont typeface="Wingdings" pitchFamily="2" charset="2"/>
              <a:buChar char="§"/>
            </a:pPr>
            <a:r>
              <a:rPr lang="en-US" dirty="0" smtClean="0">
                <a:cs typeface="Arial" pitchFamily="34" charset="0"/>
              </a:rPr>
              <a:t>Pigeon peas is able to Biologically Fix Nitrogen (40-120kgs N/ha)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cs typeface="Arial" pitchFamily="34" charset="0"/>
              </a:rPr>
              <a:t>Application </a:t>
            </a:r>
            <a:r>
              <a:rPr lang="en-US" dirty="0">
                <a:cs typeface="Arial" pitchFamily="34" charset="0"/>
              </a:rPr>
              <a:t>of small amount of phosphorus-based fertilizers in the planting hole (also called </a:t>
            </a:r>
            <a:r>
              <a:rPr lang="en-US" dirty="0" smtClean="0">
                <a:cs typeface="Arial" pitchFamily="34" charset="0"/>
              </a:rPr>
              <a:t>  micro-dosing</a:t>
            </a:r>
            <a:r>
              <a:rPr lang="en-US" dirty="0">
                <a:cs typeface="Arial" pitchFamily="34" charset="0"/>
              </a:rPr>
              <a:t>) can increase the amount of N fixed biologically and contribute to high yields and </a:t>
            </a:r>
            <a:r>
              <a:rPr lang="en-US" dirty="0" smtClean="0">
                <a:cs typeface="Arial" pitchFamily="34" charset="0"/>
              </a:rPr>
              <a:t>income of the farmers</a:t>
            </a:r>
          </a:p>
          <a:p>
            <a:r>
              <a:rPr lang="en-GB" dirty="0">
                <a:solidFill>
                  <a:srgbClr val="0070C0"/>
                </a:solidFill>
              </a:rPr>
              <a:t>O</a:t>
            </a:r>
            <a:r>
              <a:rPr lang="en-GB" dirty="0" smtClean="0">
                <a:solidFill>
                  <a:srgbClr val="0070C0"/>
                </a:solidFill>
              </a:rPr>
              <a:t>verall </a:t>
            </a:r>
            <a:r>
              <a:rPr lang="en-GB" dirty="0">
                <a:solidFill>
                  <a:srgbClr val="0070C0"/>
                </a:solidFill>
              </a:rPr>
              <a:t>objective </a:t>
            </a:r>
            <a:r>
              <a:rPr lang="en-GB" dirty="0" smtClean="0"/>
              <a:t>- improve </a:t>
            </a:r>
            <a:r>
              <a:rPr lang="en-GB" dirty="0"/>
              <a:t>soil fertility, productivity and income of the smallholder farmers </a:t>
            </a:r>
            <a:r>
              <a:rPr lang="en-GB" dirty="0" smtClean="0"/>
              <a:t>through </a:t>
            </a:r>
            <a:r>
              <a:rPr lang="en-GB" dirty="0"/>
              <a:t>intensification of the maize-</a:t>
            </a:r>
            <a:r>
              <a:rPr lang="en-GB" dirty="0" err="1"/>
              <a:t>pigeonpeas</a:t>
            </a:r>
            <a:r>
              <a:rPr lang="en-GB" dirty="0"/>
              <a:t> cropping system</a:t>
            </a:r>
            <a:endParaRPr lang="en-US" dirty="0"/>
          </a:p>
          <a:p>
            <a:r>
              <a:rPr lang="en-US" b="1" dirty="0" smtClean="0">
                <a:solidFill>
                  <a:srgbClr val="00B050"/>
                </a:solidFill>
              </a:rPr>
              <a:t>Specific objectives</a:t>
            </a:r>
            <a:r>
              <a:rPr lang="en-US" dirty="0" smtClean="0"/>
              <a:t>: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Assess </a:t>
            </a:r>
            <a:r>
              <a:rPr lang="en-US" dirty="0"/>
              <a:t>the factors contributing to low </a:t>
            </a:r>
            <a:r>
              <a:rPr lang="en-US" dirty="0" smtClean="0"/>
              <a:t>yields </a:t>
            </a:r>
            <a:r>
              <a:rPr lang="en-US" dirty="0"/>
              <a:t>of the cereal-legumes </a:t>
            </a:r>
            <a:r>
              <a:rPr lang="en-US" dirty="0" smtClean="0"/>
              <a:t>system </a:t>
            </a:r>
            <a:endParaRPr lang="en-US" dirty="0"/>
          </a:p>
          <a:p>
            <a:pPr marL="285750" lvl="0" indent="-285750">
              <a:buFont typeface="Wingdings" pitchFamily="2" charset="2"/>
              <a:buChar char="§"/>
            </a:pPr>
            <a:r>
              <a:rPr lang="en-US" dirty="0"/>
              <a:t>To determine the effect of P fertilizer micro-dosing on </a:t>
            </a:r>
            <a:r>
              <a:rPr lang="en-US" dirty="0" smtClean="0"/>
              <a:t>the system productivity</a:t>
            </a:r>
            <a:endParaRPr lang="en-US" dirty="0"/>
          </a:p>
          <a:p>
            <a:pPr marL="285750" lvl="0" indent="-285750">
              <a:buFont typeface="Wingdings" pitchFamily="2" charset="2"/>
              <a:buChar char="§"/>
            </a:pPr>
            <a:r>
              <a:rPr lang="en-US" dirty="0"/>
              <a:t>To determine the economic benefits of the best bet P fertilizer </a:t>
            </a:r>
            <a:r>
              <a:rPr lang="en-US" dirty="0" smtClean="0"/>
              <a:t>options</a:t>
            </a:r>
            <a:endParaRPr lang="en-US" dirty="0">
              <a:latin typeface="Gill Sans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20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331631"/>
            <a:ext cx="8229600" cy="4572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Research Approach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794927"/>
            <a:ext cx="9067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 smtClean="0"/>
              <a:t>Participatory tools were used to identify factors contributing to low yields. 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 smtClean="0"/>
              <a:t>Field trials were conducted in 2013 to 2015.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 smtClean="0"/>
              <a:t>The trials in  </a:t>
            </a:r>
            <a:r>
              <a:rPr lang="en-US" dirty="0"/>
              <a:t>2013 included 3 villages namely </a:t>
            </a:r>
            <a:r>
              <a:rPr lang="en-US" dirty="0" err="1"/>
              <a:t>Sabilo</a:t>
            </a:r>
            <a:r>
              <a:rPr lang="en-US" dirty="0"/>
              <a:t>, </a:t>
            </a:r>
            <a:r>
              <a:rPr lang="en-US" dirty="0" err="1"/>
              <a:t>Selotho</a:t>
            </a:r>
            <a:r>
              <a:rPr lang="en-US" dirty="0"/>
              <a:t> and Long, which </a:t>
            </a:r>
            <a:r>
              <a:rPr lang="en-US" dirty="0" smtClean="0"/>
              <a:t>evaluated </a:t>
            </a:r>
            <a:r>
              <a:rPr lang="en-US" dirty="0"/>
              <a:t>3 sources of P fertilizer (</a:t>
            </a:r>
            <a:r>
              <a:rPr lang="en-US" dirty="0" err="1"/>
              <a:t>Minjingu</a:t>
            </a:r>
            <a:r>
              <a:rPr lang="en-US" dirty="0"/>
              <a:t> Phosphate Rock [N 0%, P 13%, K 0%]), </a:t>
            </a:r>
            <a:r>
              <a:rPr lang="en-US" dirty="0" err="1"/>
              <a:t>Minjingu</a:t>
            </a:r>
            <a:r>
              <a:rPr lang="en-US" dirty="0"/>
              <a:t> </a:t>
            </a:r>
            <a:r>
              <a:rPr lang="en-US" dirty="0" err="1"/>
              <a:t>Mazao</a:t>
            </a:r>
            <a:r>
              <a:rPr lang="en-US" dirty="0"/>
              <a:t> [N 10%, P 9%, K 0%] and DAP [N 18%, P 20%, K 0%]) applied at a rate of P= 20 kg/ha at planting, compared with farmers’ practice of improved maize/</a:t>
            </a:r>
            <a:r>
              <a:rPr lang="en-US" dirty="0" err="1"/>
              <a:t>pigeonpeas</a:t>
            </a:r>
            <a:r>
              <a:rPr lang="en-US" dirty="0"/>
              <a:t> intercropping without fertilizer. </a:t>
            </a:r>
            <a:endParaRPr lang="en-US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en-US" dirty="0" smtClean="0"/>
              <a:t>Each village intercropped a different  maize variety with the same </a:t>
            </a:r>
            <a:r>
              <a:rPr lang="en-US" dirty="0" err="1" smtClean="0"/>
              <a:t>pigeonpeas</a:t>
            </a:r>
            <a:r>
              <a:rPr lang="en-US" dirty="0" smtClean="0"/>
              <a:t> variety called Mali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 smtClean="0"/>
              <a:t>Trials in 2014 and 2015 used 4 and 2 maize varieties respectively and included 2 Farm Yard Manure (FYM) treatments namely FYM 6t/ha and FYM 3 t/ha + </a:t>
            </a:r>
            <a:r>
              <a:rPr lang="en-US" dirty="0" err="1" smtClean="0"/>
              <a:t>Minjingu</a:t>
            </a:r>
            <a:r>
              <a:rPr lang="en-US" dirty="0" smtClean="0"/>
              <a:t> </a:t>
            </a:r>
            <a:r>
              <a:rPr lang="en-US" dirty="0" err="1" smtClean="0"/>
              <a:t>Mazao</a:t>
            </a:r>
            <a:r>
              <a:rPr lang="en-US" dirty="0" smtClean="0"/>
              <a:t> at 20kg P/ha.  Long village intercropped the maize with a bean variety called </a:t>
            </a:r>
            <a:r>
              <a:rPr lang="en-US" dirty="0" err="1" smtClean="0"/>
              <a:t>Lyamungu</a:t>
            </a:r>
            <a:r>
              <a:rPr lang="en-US" dirty="0" smtClean="0"/>
              <a:t> 90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 smtClean="0"/>
              <a:t>Trial plot sizes were 10mx 10m, and the maize </a:t>
            </a:r>
            <a:r>
              <a:rPr lang="en-US" dirty="0"/>
              <a:t>and </a:t>
            </a:r>
            <a:r>
              <a:rPr lang="en-US" dirty="0" err="1"/>
              <a:t>pigeonpeas</a:t>
            </a:r>
            <a:r>
              <a:rPr lang="en-US" dirty="0"/>
              <a:t> were planted at 100 cm between rows and 50 cm between hills with 2 plants per hill, while beans were planted at 80cm x 40cm with 20 cm in between beans holes.  </a:t>
            </a:r>
            <a:r>
              <a:rPr lang="en-US" dirty="0" smtClean="0"/>
              <a:t>Plots were weeded two times. 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dirty="0"/>
              <a:t>The data collected included characteristics of soil samples at 20 cm depth during planting, plant stand, biomass, grain yield and socio-economic data for calculating economic benefits of the </a:t>
            </a:r>
            <a:r>
              <a:rPr lang="en-GB" dirty="0" smtClean="0"/>
              <a:t>treatments. ANOVA was done for the yield data and Benefit: Cost ratios calculated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67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271016"/>
            <a:ext cx="8229600" cy="5334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Main Results and Discussions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1828800"/>
            <a:ext cx="88392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The soil analysis results indicated high N deficiency </a:t>
            </a:r>
            <a:r>
              <a:rPr lang="en-US" dirty="0" smtClean="0"/>
              <a:t>with values from  0.11 to 0.12 % , and  </a:t>
            </a:r>
            <a:r>
              <a:rPr lang="en-US" dirty="0"/>
              <a:t>average/medium P levels </a:t>
            </a:r>
            <a:r>
              <a:rPr lang="en-US" dirty="0" smtClean="0"/>
              <a:t>of 14.42 to 36.0 mg/kg 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Soil pH ranged from 5.85 in Long to 6.89 in </a:t>
            </a:r>
            <a:r>
              <a:rPr lang="en-US" dirty="0" err="1" smtClean="0"/>
              <a:t>Sabilo</a:t>
            </a:r>
            <a:endParaRPr lang="en-US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Organic Carbon was  1.57% in </a:t>
            </a:r>
            <a:r>
              <a:rPr lang="en-US" dirty="0" err="1" smtClean="0"/>
              <a:t>Sabilo</a:t>
            </a:r>
            <a:r>
              <a:rPr lang="en-US" dirty="0" smtClean="0"/>
              <a:t> and 2.39% in Long due to higher productivity and cooler environments.in Long village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The observed yields </a:t>
            </a:r>
            <a:r>
              <a:rPr lang="en-US" dirty="0" smtClean="0"/>
              <a:t>from the survey indicated </a:t>
            </a:r>
            <a:r>
              <a:rPr lang="en-US" dirty="0"/>
              <a:t>that majority of the farmers obtained 2-5 t/ha in </a:t>
            </a:r>
            <a:r>
              <a:rPr lang="en-US" dirty="0" err="1"/>
              <a:t>Seloto</a:t>
            </a:r>
            <a:r>
              <a:rPr lang="en-US" dirty="0"/>
              <a:t>, 2-4 t/ha in Long and 1-4 t/ha in </a:t>
            </a:r>
            <a:r>
              <a:rPr lang="en-US" dirty="0" err="1" smtClean="0"/>
              <a:t>Sabilo</a:t>
            </a:r>
            <a:r>
              <a:rPr lang="en-US" dirty="0" smtClean="0"/>
              <a:t>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The main key </a:t>
            </a:r>
            <a:r>
              <a:rPr lang="en-US" dirty="0"/>
              <a:t>factors contributing to low yields </a:t>
            </a:r>
            <a:r>
              <a:rPr lang="en-US" dirty="0" smtClean="0"/>
              <a:t>were: untimely </a:t>
            </a:r>
            <a:r>
              <a:rPr lang="en-US" dirty="0"/>
              <a:t>availability of improved seed, low soil </a:t>
            </a:r>
            <a:r>
              <a:rPr lang="en-US" dirty="0" smtClean="0"/>
              <a:t>fertility/high </a:t>
            </a:r>
            <a:r>
              <a:rPr lang="en-US" dirty="0"/>
              <a:t>soil erosion</a:t>
            </a:r>
            <a:r>
              <a:rPr lang="en-US" dirty="0" smtClean="0"/>
              <a:t>, </a:t>
            </a:r>
            <a:r>
              <a:rPr lang="en-US" dirty="0"/>
              <a:t>drought, </a:t>
            </a:r>
            <a:r>
              <a:rPr lang="en-US" dirty="0" smtClean="0"/>
              <a:t>lack </a:t>
            </a:r>
            <a:r>
              <a:rPr lang="en-US" dirty="0"/>
              <a:t>of adoption of improved management practices, lack of knowledge of appropriate agronomic practices and lack of access to formal credit for input purchases. 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The maize grain yields obtained from the fertilized treatments in 2013 were </a:t>
            </a:r>
            <a:r>
              <a:rPr lang="en-US" dirty="0" smtClean="0"/>
              <a:t>significantly higher at P=0.05 compared to the control in all villages 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Ranged from 2.2t/ha (control)  to 5.2t/ha (DAP)  in </a:t>
            </a:r>
            <a:r>
              <a:rPr lang="en-US" dirty="0" err="1" smtClean="0"/>
              <a:t>Selotho</a:t>
            </a:r>
            <a:r>
              <a:rPr lang="en-US" dirty="0" smtClean="0"/>
              <a:t>, whereas in </a:t>
            </a:r>
            <a:r>
              <a:rPr lang="en-US" dirty="0" err="1" smtClean="0"/>
              <a:t>Sabilo</a:t>
            </a:r>
            <a:r>
              <a:rPr lang="en-US" dirty="0" smtClean="0"/>
              <a:t> it ranged from 0.7t/ha (control) to 4.6t/ha (DAP). 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err="1" smtClean="0"/>
              <a:t>Pigeonpeas</a:t>
            </a:r>
            <a:r>
              <a:rPr lang="en-US" dirty="0" smtClean="0"/>
              <a:t> yields from the fertilized treatments were also significantly different from the control  at P=0.05, ranging from 0.6 t/ha (control) to 2.8t/ha (DAP)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96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2272" y="1219200"/>
            <a:ext cx="8458200" cy="500217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Main results and Discussions cont..</a:t>
            </a:r>
            <a:endParaRPr lang="en-US" sz="28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" y="1600200"/>
            <a:ext cx="89154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Maize, beans and </a:t>
            </a:r>
            <a:r>
              <a:rPr lang="en-US" dirty="0" err="1" smtClean="0"/>
              <a:t>pigeonpeas</a:t>
            </a:r>
            <a:r>
              <a:rPr lang="en-US" dirty="0" smtClean="0"/>
              <a:t>  yields obtained in 2014 from all villages and in 2015  from Long village were significantly different at P=0.05 .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Potential maize varieties like PAN 691, SC 627, PHB 3253 yielded 5-7t/ha  in the fertilizer treatments compared to average of 1.0 t/ha in the control.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Bean yields from the control in 2015 ranged from 0.1 t/ha (control) to 1.5-1.9t/ha in the fertilized treatments.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Significantly higher yields of 1.0 t/ha were also obtained from all </a:t>
            </a:r>
            <a:r>
              <a:rPr lang="en-US" dirty="0" err="1" smtClean="0"/>
              <a:t>pigeonpeas</a:t>
            </a:r>
            <a:r>
              <a:rPr lang="en-US" dirty="0" smtClean="0"/>
              <a:t> varieties in 2014  compared to the control (0.2t/ha) 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Maize, beans and </a:t>
            </a:r>
            <a:r>
              <a:rPr lang="en-US" dirty="0" err="1" smtClean="0"/>
              <a:t>pigeonpeas</a:t>
            </a:r>
            <a:r>
              <a:rPr lang="en-US" dirty="0" smtClean="0"/>
              <a:t> yields obtained from the 6t/ha FYM were not significantly different from  the control implying need for mixing it with a mineral fertilizer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Net benefits and Benefit cost ratios obtained in 2013 from  the fertilizer treatments in the intercropping  were  twice those obtained from the control and sole maize in Long village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Similar trends were observed in 2014 when an economic analysis was done for SC 627 maize variety and </a:t>
            </a:r>
            <a:r>
              <a:rPr lang="en-US" dirty="0" err="1" smtClean="0"/>
              <a:t>pigeonpeas</a:t>
            </a:r>
            <a:r>
              <a:rPr lang="en-US" dirty="0" smtClean="0"/>
              <a:t> , as well as for PAN 691 and beans yields in Long village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Lowest benefit cost ratios were however  obtained from the control and 6t/ha FYM treatments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Farmers’ assessment of the maize and fertilizer treatments- PAN 691, SC627, PHB 3253  most preferred varieties and DAP and </a:t>
            </a:r>
            <a:r>
              <a:rPr lang="en-US" dirty="0" err="1" smtClean="0"/>
              <a:t>Minjngu</a:t>
            </a:r>
            <a:r>
              <a:rPr lang="en-US" dirty="0" smtClean="0"/>
              <a:t>  </a:t>
            </a:r>
            <a:r>
              <a:rPr lang="en-US" dirty="0" err="1"/>
              <a:t>M</a:t>
            </a:r>
            <a:r>
              <a:rPr lang="en-US" dirty="0" err="1" smtClean="0"/>
              <a:t>azao</a:t>
            </a:r>
            <a:r>
              <a:rPr lang="en-US" dirty="0" smtClean="0"/>
              <a:t> - best fertilizers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Total of 3,549 people participated in our field days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50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371600"/>
            <a:ext cx="8229600" cy="5334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Conclusions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905000"/>
            <a:ext cx="8686800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Use of DAP,  </a:t>
            </a:r>
            <a:r>
              <a:rPr lang="en-US" dirty="0" err="1" smtClean="0"/>
              <a:t>Minjingu</a:t>
            </a:r>
            <a:r>
              <a:rPr lang="en-US" dirty="0" smtClean="0"/>
              <a:t> fertilizers and improved seed of maize and legumes reduced the yield gap by more than 3 times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Obtained similar yields from DAP and </a:t>
            </a:r>
            <a:r>
              <a:rPr lang="en-US" dirty="0" err="1" smtClean="0"/>
              <a:t>Minjingu</a:t>
            </a:r>
            <a:r>
              <a:rPr lang="en-US" dirty="0" smtClean="0"/>
              <a:t> materials 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I</a:t>
            </a:r>
            <a:r>
              <a:rPr lang="en-US" dirty="0" smtClean="0"/>
              <a:t>ncreased net incomes and Benefit: Cost Ratios by more than 2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/>
              <a:t>Intercropping of maize and beans/legumes generated more income compared to sole cropping of maize </a:t>
            </a:r>
            <a:r>
              <a:rPr lang="en-US" dirty="0" smtClean="0"/>
              <a:t>– hence need for intercropping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The increase in yield and income from the use of Farm Yard Manure alone was not significantly different from the control- need to combine FYM with mineral fertilizers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err="1" smtClean="0"/>
              <a:t>Pigeonpeas</a:t>
            </a:r>
            <a:r>
              <a:rPr lang="en-US" dirty="0" smtClean="0"/>
              <a:t> </a:t>
            </a:r>
            <a:r>
              <a:rPr lang="en-US" dirty="0"/>
              <a:t>is a drought tolerant and cover crop, fixes N, livestock feed and source of fuel wood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F</a:t>
            </a:r>
            <a:r>
              <a:rPr lang="en-US" dirty="0" smtClean="0"/>
              <a:t>ertilizers  and  maize seeds are available – NIS, agro-dealers, companies, estates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err="1" smtClean="0"/>
              <a:t>Pigeonpeas</a:t>
            </a:r>
            <a:r>
              <a:rPr lang="en-US" dirty="0" smtClean="0"/>
              <a:t> seed produced by seed companies, estates and PMGs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Available markets for produce – ETG, </a:t>
            </a:r>
            <a:r>
              <a:rPr lang="en-US" dirty="0" err="1" smtClean="0"/>
              <a:t>Bajwa</a:t>
            </a:r>
            <a:r>
              <a:rPr lang="en-US" dirty="0" smtClean="0"/>
              <a:t> traders, Dodoma transport, Krishna </a:t>
            </a:r>
            <a:r>
              <a:rPr lang="en-US" dirty="0" err="1" smtClean="0"/>
              <a:t>etc</a:t>
            </a:r>
            <a:endParaRPr lang="en-US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Promotion by </a:t>
            </a:r>
            <a:r>
              <a:rPr lang="en-US" dirty="0" err="1" smtClean="0"/>
              <a:t>extensionists</a:t>
            </a:r>
            <a:r>
              <a:rPr lang="en-US" dirty="0" smtClean="0"/>
              <a:t> through FFS/demos, NGOs,  PMGs/SACCOs,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Need for more options – relay cropping, FYM management, linkages to Financial institutions and more markets, use of </a:t>
            </a:r>
            <a:r>
              <a:rPr lang="en-US" smtClean="0"/>
              <a:t>Receipt Warehouse  </a:t>
            </a:r>
            <a:r>
              <a:rPr lang="en-US" dirty="0" err="1" smtClean="0"/>
              <a:t>etc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4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1676400"/>
            <a:ext cx="8001000" cy="1143000"/>
          </a:xfrm>
        </p:spPr>
        <p:txBody>
          <a:bodyPr/>
          <a:lstStyle/>
          <a:p>
            <a:pPr algn="ctr"/>
            <a:r>
              <a:rPr lang="en-US" dirty="0" smtClean="0"/>
              <a:t>Acknowledgement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5105400"/>
            <a:ext cx="685800" cy="757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5105400"/>
            <a:ext cx="709613" cy="70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1" descr="P:\logos\c\cimmyt\CIMMYT 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953000"/>
            <a:ext cx="960835" cy="72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P:\logos\i\ifpri\IFPRI_Logo_Standard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5105400"/>
            <a:ext cx="391511" cy="70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P:\logos\i\ICRISAT\icrisat-log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352800"/>
            <a:ext cx="1507513" cy="562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AVRDC – The World Vegetable Center — avrdc.or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856"/>
          <a:stretch/>
        </p:blipFill>
        <p:spPr bwMode="auto">
          <a:xfrm>
            <a:off x="5105400" y="5105400"/>
            <a:ext cx="1967073" cy="53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7" descr="P:\logos\i\iita\IITA_regular-sienna_with slogan (2)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200400"/>
            <a:ext cx="1123217" cy="564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3352800"/>
            <a:ext cx="1569447" cy="67599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0" y="34290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 descr="logo-new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81200" y="2895600"/>
            <a:ext cx="1044575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/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352800" y="3124200"/>
            <a:ext cx="1607820" cy="961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1752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>
                <a:solidFill>
                  <a:srgbClr val="0070C0"/>
                </a:solidFill>
                <a:latin typeface="Gill Sans" pitchFamily="34" charset="0"/>
              </a:rPr>
              <a:t>Thanks</a:t>
            </a:r>
            <a:endParaRPr lang="en-US" b="1" dirty="0">
              <a:solidFill>
                <a:srgbClr val="0070C0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ransition spd="slow"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1989</TotalTime>
  <Words>1164</Words>
  <Application>Microsoft Office PowerPoint</Application>
  <PresentationFormat>On-screen Show (4:3)</PresentationFormat>
  <Paragraphs>77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AfricaRISING_presentation_template_Global</vt:lpstr>
      <vt:lpstr>1_Custom Design</vt:lpstr>
      <vt:lpstr>PowerPoint Presentation</vt:lpstr>
      <vt:lpstr>PowerPoint Presentation</vt:lpstr>
      <vt:lpstr>Research Approach</vt:lpstr>
      <vt:lpstr>Main Results and Discussions</vt:lpstr>
      <vt:lpstr>Main results and Discussions cont..</vt:lpstr>
      <vt:lpstr>Conclusions</vt:lpstr>
      <vt:lpstr>Acknowledgement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MR LIMO</dc:creator>
  <cp:lastModifiedBy>Lyimo</cp:lastModifiedBy>
  <cp:revision>125</cp:revision>
  <cp:lastPrinted>2011-10-06T11:45:23Z</cp:lastPrinted>
  <dcterms:created xsi:type="dcterms:W3CDTF">2014-04-07T07:03:40Z</dcterms:created>
  <dcterms:modified xsi:type="dcterms:W3CDTF">2016-06-30T09:16:58Z</dcterms:modified>
</cp:coreProperties>
</file>